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2268">
          <p15:clr>
            <a:srgbClr val="747775"/>
          </p15:clr>
        </p15:guide>
        <p15:guide id="2" pos="3991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3" d="100"/>
          <a:sy n="73" d="100"/>
        </p:scale>
        <p:origin x="619" y="53"/>
      </p:cViewPr>
      <p:guideLst>
        <p:guide pos="2268"/>
        <p:guide pos="3991"/>
        <p:guide orient="horz" pos="16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a380f56c63_0_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2a380f56c63_0_1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a86b1a9d79_9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2a86b1a9d79_9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a712ed9471_0_2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2a712ed9471_0_2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a86b1a9d79_18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2a86b1a9d79_18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a86b1a9d79_1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2a86b1a9d79_1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2a86b1a9d79_14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2a86b1a9d79_14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a86b1a9d79_14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2a86b1a9d79_14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2a86b1a9d79_1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2a86b1a9d79_11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2a86b1a9d79_9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2a86b1a9d79_9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2a380f56c63_0_2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2a380f56c63_0_2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2a712ed9471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2a712ed9471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強調他們可以自己決定要不要上傳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2a380f56c63_0_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2a380f56c63_0_1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2a86b1a9d79_9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2a86b1a9d79_9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2a86b1a9d79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2a86b1a9d79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2a712ed9471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2a712ed9471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2a86b1a9d79_9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2a86b1a9d79_9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a712ed9471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a712ed9471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2a380f56c63_0_2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2a380f56c63_0_2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2a712ed9471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2a712ed9471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a86b1a9d79_9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2a86b1a9d79_9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a887fe105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2a887fe105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a712ed9471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2a712ed9471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dark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12" Type="http://schemas.openxmlformats.org/officeDocument/2006/relationships/image" Target="../media/image3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png"/><Relationship Id="rId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drive.google.com/file/d/1RsYpgDCqkFh2zJ6fjGJa4gUuAtk_49cp/view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2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dspysexualclassification.streamlit.app/" TargetMode="External"/><Relationship Id="rId5" Type="http://schemas.openxmlformats.org/officeDocument/2006/relationships/hyperlink" Target="https://docs.google.com/document/d/11oGZ1Ke3wK9E3BtOFfGfUQuuaSMR8AO2WfWH3aVke6U/edit" TargetMode="Externa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andfonline.com/doi/abs/10.1300/J082v13n04_05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title"/>
          </p:nvPr>
        </p:nvSpPr>
        <p:spPr>
          <a:xfrm>
            <a:off x="249600" y="1013600"/>
            <a:ext cx="8520600" cy="151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sz="3940" b="1">
                <a:latin typeface="Microsoft JhengHei"/>
                <a:ea typeface="Microsoft JhengHei"/>
                <a:cs typeface="Microsoft JhengHei"/>
                <a:sym typeface="Microsoft JhengHei"/>
              </a:rPr>
              <a:t>以人臉五官預測性取向</a:t>
            </a:r>
            <a:endParaRPr sz="394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4294967295"/>
          </p:nvPr>
        </p:nvSpPr>
        <p:spPr>
          <a:xfrm>
            <a:off x="671250" y="2961400"/>
            <a:ext cx="7801500" cy="173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zh-TW">
                <a:solidFill>
                  <a:schemeClr val="dk1"/>
                </a:solidFill>
              </a:rPr>
              <a:t>Member： 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zh-TW">
                <a:solidFill>
                  <a:schemeClr val="dk1"/>
                </a:solidFill>
              </a:rPr>
              <a:t>機械所碩一 吳政霖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zh-TW">
                <a:solidFill>
                  <a:schemeClr val="dk1"/>
                </a:solidFill>
              </a:rPr>
              <a:t>機械所碩一 卓靖鎧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zh-TW">
                <a:solidFill>
                  <a:schemeClr val="dk1"/>
                </a:solidFill>
              </a:rPr>
              <a:t>工科所碩二 呂姿霖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5567800" y="296140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1"/>
                </a:solidFill>
              </a:rPr>
              <a:t>Professer：謝舒凱 教授</a:t>
            </a:r>
            <a:endParaRPr/>
          </a:p>
        </p:txBody>
      </p:sp>
      <p:cxnSp>
        <p:nvCxnSpPr>
          <p:cNvPr id="57" name="Google Shape;57;p13"/>
          <p:cNvCxnSpPr/>
          <p:nvPr/>
        </p:nvCxnSpPr>
        <p:spPr>
          <a:xfrm>
            <a:off x="528425" y="2506700"/>
            <a:ext cx="8218500" cy="36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8" name="Google Shape;58;p13"/>
          <p:cNvPicPr preferRelativeResize="0"/>
          <p:nvPr/>
        </p:nvPicPr>
        <p:blipFill rotWithShape="1">
          <a:blip r:embed="rId3">
            <a:alphaModFix/>
          </a:blip>
          <a:srcRect l="15687" t="45373" r="11984" b="20943"/>
          <a:stretch/>
        </p:blipFill>
        <p:spPr>
          <a:xfrm flipH="1">
            <a:off x="7194676" y="3423100"/>
            <a:ext cx="2093099" cy="1732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2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Modeling</a:t>
            </a:r>
            <a:endParaRPr/>
          </a:p>
        </p:txBody>
      </p:sp>
      <p:pic>
        <p:nvPicPr>
          <p:cNvPr id="163" name="Google Shape;16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02775" y="3032174"/>
            <a:ext cx="2441225" cy="2111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3"/>
          <p:cNvSpPr/>
          <p:nvPr/>
        </p:nvSpPr>
        <p:spPr>
          <a:xfrm>
            <a:off x="0" y="1278650"/>
            <a:ext cx="9144000" cy="30108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Model Evaluation</a:t>
            </a:r>
            <a:endParaRPr/>
          </a:p>
        </p:txBody>
      </p:sp>
      <p:pic>
        <p:nvPicPr>
          <p:cNvPr id="170" name="Google Shape;17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763" y="2268175"/>
            <a:ext cx="1420125" cy="1377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01501" y="2100098"/>
            <a:ext cx="2451512" cy="18386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40370" y="2100095"/>
            <a:ext cx="4569599" cy="1838625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3"/>
          <p:cNvSpPr txBox="1"/>
          <p:nvPr/>
        </p:nvSpPr>
        <p:spPr>
          <a:xfrm>
            <a:off x="6796200" y="4289700"/>
            <a:ext cx="2347800" cy="8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https://reurl.cc/aLl2WG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https://reurl.cc/g4vKqp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https://reurl.cc/Qepzv0</a:t>
            </a:r>
            <a:endParaRPr/>
          </a:p>
        </p:txBody>
      </p:sp>
      <p:sp>
        <p:nvSpPr>
          <p:cNvPr id="174" name="Google Shape;174;p23"/>
          <p:cNvSpPr txBox="1"/>
          <p:nvPr/>
        </p:nvSpPr>
        <p:spPr>
          <a:xfrm>
            <a:off x="2864375" y="468647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23"/>
          <p:cNvSpPr txBox="1"/>
          <p:nvPr/>
        </p:nvSpPr>
        <p:spPr>
          <a:xfrm>
            <a:off x="264426" y="1563075"/>
            <a:ext cx="1240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zh-TW" sz="1800" b="1">
                <a:solidFill>
                  <a:schemeClr val="lt1"/>
                </a:solidFill>
              </a:rPr>
              <a:t>Accuracy 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176" name="Google Shape;176;p23"/>
          <p:cNvSpPr txBox="1"/>
          <p:nvPr/>
        </p:nvSpPr>
        <p:spPr>
          <a:xfrm>
            <a:off x="5801475" y="1563075"/>
            <a:ext cx="1847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zh-TW" sz="1800" b="1">
                <a:solidFill>
                  <a:schemeClr val="lt1"/>
                </a:solidFill>
              </a:rPr>
              <a:t>Saliency Map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177" name="Google Shape;177;p23"/>
          <p:cNvSpPr txBox="1"/>
          <p:nvPr/>
        </p:nvSpPr>
        <p:spPr>
          <a:xfrm>
            <a:off x="1999763" y="1563075"/>
            <a:ext cx="2055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zh-TW" sz="1800" b="1">
                <a:solidFill>
                  <a:schemeClr val="lt1"/>
                </a:solidFill>
              </a:rPr>
              <a:t>Learining curve </a:t>
            </a:r>
            <a:endParaRPr b="1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24"/>
          <p:cNvPicPr preferRelativeResize="0"/>
          <p:nvPr/>
        </p:nvPicPr>
        <p:blipFill rotWithShape="1">
          <a:blip r:embed="rId3">
            <a:alphaModFix/>
          </a:blip>
          <a:srcRect t="7824" r="3306" b="10927"/>
          <a:stretch/>
        </p:blipFill>
        <p:spPr>
          <a:xfrm>
            <a:off x="585900" y="1089225"/>
            <a:ext cx="5613575" cy="3416400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4"/>
          <p:cNvSpPr txBox="1"/>
          <p:nvPr/>
        </p:nvSpPr>
        <p:spPr>
          <a:xfrm>
            <a:off x="6826275" y="4772025"/>
            <a:ext cx="2199600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434343"/>
                </a:solidFill>
              </a:rPr>
              <a:t>https://reurl.cc/WRdaQ7</a:t>
            </a:r>
            <a:endParaRPr sz="1800">
              <a:solidFill>
                <a:srgbClr val="434343"/>
              </a:solidFill>
            </a:endParaRPr>
          </a:p>
        </p:txBody>
      </p:sp>
      <p:sp>
        <p:nvSpPr>
          <p:cNvPr id="184" name="Google Shape;184;p24"/>
          <p:cNvSpPr txBox="1"/>
          <p:nvPr/>
        </p:nvSpPr>
        <p:spPr>
          <a:xfrm>
            <a:off x="523350" y="291825"/>
            <a:ext cx="5550000" cy="79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500">
                <a:solidFill>
                  <a:schemeClr val="dk1"/>
                </a:solidFill>
              </a:rPr>
              <a:t>Transfer Learning</a:t>
            </a:r>
            <a:endParaRPr sz="2500">
              <a:solidFill>
                <a:schemeClr val="dk1"/>
              </a:solidFill>
            </a:endParaRPr>
          </a:p>
        </p:txBody>
      </p:sp>
      <p:pic>
        <p:nvPicPr>
          <p:cNvPr id="185" name="Google Shape;185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86292" y="3319400"/>
            <a:ext cx="1679575" cy="145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3973" y="1503950"/>
            <a:ext cx="5756050" cy="2776375"/>
          </a:xfrm>
          <a:prstGeom prst="rect">
            <a:avLst/>
          </a:prstGeom>
          <a:noFill/>
          <a:ln w="38100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91" name="Google Shape;191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76759" y="0"/>
            <a:ext cx="6268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25"/>
          <p:cNvSpPr txBox="1"/>
          <p:nvPr/>
        </p:nvSpPr>
        <p:spPr>
          <a:xfrm>
            <a:off x="456700" y="333100"/>
            <a:ext cx="3402000" cy="7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1">
                <a:solidFill>
                  <a:srgbClr val="EFEFEF"/>
                </a:solidFill>
              </a:rPr>
              <a:t>Pretrained Model：</a:t>
            </a:r>
            <a:r>
              <a:rPr lang="zh-TW" sz="1600" b="1">
                <a:solidFill>
                  <a:srgbClr val="EFEFEF"/>
                </a:solidFill>
              </a:rPr>
              <a:t> </a:t>
            </a:r>
            <a:endParaRPr sz="1600" b="1">
              <a:solidFill>
                <a:srgbClr val="EFEFE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D9D9D9"/>
                </a:solidFill>
              </a:rPr>
              <a:t>ResNet50</a:t>
            </a:r>
            <a:endParaRPr sz="1800">
              <a:solidFill>
                <a:srgbClr val="D9D9D9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D9D9D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EFEFE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EFEFEF"/>
              </a:solidFill>
            </a:endParaRPr>
          </a:p>
        </p:txBody>
      </p:sp>
      <p:sp>
        <p:nvSpPr>
          <p:cNvPr id="193" name="Google Shape;193;p25"/>
          <p:cNvSpPr txBox="1"/>
          <p:nvPr/>
        </p:nvSpPr>
        <p:spPr>
          <a:xfrm>
            <a:off x="3532790" y="1004550"/>
            <a:ext cx="2078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 b="1">
                <a:solidFill>
                  <a:srgbClr val="F3F3F3"/>
                </a:solidFill>
              </a:rPr>
              <a:t>Model Summary</a:t>
            </a:r>
            <a:endParaRPr sz="1600" b="1">
              <a:solidFill>
                <a:srgbClr val="F3F3F3"/>
              </a:solidFill>
            </a:endParaRPr>
          </a:p>
        </p:txBody>
      </p:sp>
      <p:sp>
        <p:nvSpPr>
          <p:cNvPr id="194" name="Google Shape;194;p25"/>
          <p:cNvSpPr/>
          <p:nvPr/>
        </p:nvSpPr>
        <p:spPr>
          <a:xfrm>
            <a:off x="3718825" y="3505050"/>
            <a:ext cx="537600" cy="1416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accent5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25"/>
          <p:cNvSpPr/>
          <p:nvPr/>
        </p:nvSpPr>
        <p:spPr>
          <a:xfrm>
            <a:off x="3968925" y="3706300"/>
            <a:ext cx="537600" cy="1416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accent5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6"/>
          <p:cNvSpPr/>
          <p:nvPr/>
        </p:nvSpPr>
        <p:spPr>
          <a:xfrm>
            <a:off x="0" y="0"/>
            <a:ext cx="843900" cy="51435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26"/>
          <p:cNvSpPr/>
          <p:nvPr/>
        </p:nvSpPr>
        <p:spPr>
          <a:xfrm>
            <a:off x="3726775" y="0"/>
            <a:ext cx="5216400" cy="51435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26"/>
          <p:cNvSpPr txBox="1">
            <a:spLocks noGrp="1"/>
          </p:cNvSpPr>
          <p:nvPr>
            <p:ph type="title"/>
          </p:nvPr>
        </p:nvSpPr>
        <p:spPr>
          <a:xfrm rot="-5400000">
            <a:off x="-1534000" y="2112375"/>
            <a:ext cx="4416900" cy="11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Transfer Learning Results</a:t>
            </a:r>
            <a:endParaRPr/>
          </a:p>
        </p:txBody>
      </p:sp>
      <p:grpSp>
        <p:nvGrpSpPr>
          <p:cNvPr id="203" name="Google Shape;203;p26"/>
          <p:cNvGrpSpPr/>
          <p:nvPr/>
        </p:nvGrpSpPr>
        <p:grpSpPr>
          <a:xfrm>
            <a:off x="6401525" y="-12"/>
            <a:ext cx="2300402" cy="5161509"/>
            <a:chOff x="4877525" y="-12"/>
            <a:chExt cx="2300402" cy="5161509"/>
          </a:xfrm>
        </p:grpSpPr>
        <p:pic>
          <p:nvPicPr>
            <p:cNvPr id="204" name="Google Shape;204;p2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877525" y="-12"/>
              <a:ext cx="2300399" cy="1026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5" name="Google Shape;205;p2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877525" y="1025999"/>
              <a:ext cx="2300401" cy="1026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6" name="Google Shape;206;p2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877525" y="2067741"/>
              <a:ext cx="2300401" cy="1026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7" name="Google Shape;207;p2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877525" y="3097128"/>
              <a:ext cx="2300401" cy="1026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8" name="Google Shape;208;p2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4877526" y="4135496"/>
              <a:ext cx="2300401" cy="1026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09" name="Google Shape;209;p26"/>
          <p:cNvGrpSpPr/>
          <p:nvPr/>
        </p:nvGrpSpPr>
        <p:grpSpPr>
          <a:xfrm>
            <a:off x="3886975" y="0"/>
            <a:ext cx="2361413" cy="5161498"/>
            <a:chOff x="1561400" y="0"/>
            <a:chExt cx="2361413" cy="5161498"/>
          </a:xfrm>
        </p:grpSpPr>
        <p:pic>
          <p:nvPicPr>
            <p:cNvPr id="210" name="Google Shape;210;p26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1561413" y="0"/>
              <a:ext cx="2301397" cy="1026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1" name="Google Shape;211;p26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1561400" y="1025997"/>
              <a:ext cx="2301400" cy="1026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2" name="Google Shape;212;p26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1561425" y="2058745"/>
              <a:ext cx="2301387" cy="1026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3" name="Google Shape;213;p26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1581737" y="3097125"/>
              <a:ext cx="2341076" cy="1026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4" name="Google Shape;214;p26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1561413" y="4135499"/>
              <a:ext cx="2301376" cy="1026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15" name="Google Shape;215;p26"/>
          <p:cNvSpPr txBox="1"/>
          <p:nvPr/>
        </p:nvSpPr>
        <p:spPr>
          <a:xfrm>
            <a:off x="659500" y="2334488"/>
            <a:ext cx="2162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F3F3F3"/>
                </a:solidFill>
              </a:rPr>
              <a:t>Freeze layers</a:t>
            </a:r>
            <a:endParaRPr sz="1800">
              <a:solidFill>
                <a:srgbClr val="F3F3F3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rgbClr val="F3F3F3"/>
                </a:solidFill>
              </a:rPr>
              <a:t>(Validation Accuarcy)</a:t>
            </a:r>
            <a:endParaRPr sz="1200">
              <a:solidFill>
                <a:srgbClr val="F3F3F3"/>
              </a:solidFill>
            </a:endParaRPr>
          </a:p>
        </p:txBody>
      </p:sp>
      <p:grpSp>
        <p:nvGrpSpPr>
          <p:cNvPr id="216" name="Google Shape;216;p26"/>
          <p:cNvGrpSpPr/>
          <p:nvPr/>
        </p:nvGrpSpPr>
        <p:grpSpPr>
          <a:xfrm>
            <a:off x="2903775" y="341400"/>
            <a:ext cx="776700" cy="4558875"/>
            <a:chOff x="2217975" y="341400"/>
            <a:chExt cx="776700" cy="4558875"/>
          </a:xfrm>
        </p:grpSpPr>
        <p:sp>
          <p:nvSpPr>
            <p:cNvPr id="217" name="Google Shape;217;p26"/>
            <p:cNvSpPr txBox="1"/>
            <p:nvPr/>
          </p:nvSpPr>
          <p:spPr>
            <a:xfrm>
              <a:off x="2217975" y="341400"/>
              <a:ext cx="7767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600">
                  <a:solidFill>
                    <a:srgbClr val="EFEFEF"/>
                  </a:solidFill>
                </a:rPr>
                <a:t>None</a:t>
              </a:r>
              <a:endParaRPr sz="1600">
                <a:solidFill>
                  <a:srgbClr val="EFEFEF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000">
                  <a:solidFill>
                    <a:srgbClr val="EFEFEF"/>
                  </a:solidFill>
                </a:rPr>
                <a:t>49.15%</a:t>
              </a:r>
              <a:endParaRPr sz="1600">
                <a:solidFill>
                  <a:srgbClr val="EFEFEF"/>
                </a:solidFill>
              </a:endParaRPr>
            </a:p>
          </p:txBody>
        </p:sp>
        <p:sp>
          <p:nvSpPr>
            <p:cNvPr id="218" name="Google Shape;218;p26"/>
            <p:cNvSpPr txBox="1"/>
            <p:nvPr/>
          </p:nvSpPr>
          <p:spPr>
            <a:xfrm>
              <a:off x="2217975" y="1320963"/>
              <a:ext cx="7767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600">
                  <a:solidFill>
                    <a:srgbClr val="EFEFEF"/>
                  </a:solidFill>
                </a:rPr>
                <a:t>-11</a:t>
              </a:r>
              <a:endParaRPr sz="1600">
                <a:solidFill>
                  <a:srgbClr val="EFEFEF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000">
                  <a:solidFill>
                    <a:srgbClr val="EFEFEF"/>
                  </a:solidFill>
                </a:rPr>
                <a:t>50.85%</a:t>
              </a:r>
              <a:endParaRPr sz="1600">
                <a:solidFill>
                  <a:srgbClr val="EFEFEF"/>
                </a:solidFill>
              </a:endParaRPr>
            </a:p>
          </p:txBody>
        </p:sp>
        <p:sp>
          <p:nvSpPr>
            <p:cNvPr id="219" name="Google Shape;219;p26"/>
            <p:cNvSpPr txBox="1"/>
            <p:nvPr/>
          </p:nvSpPr>
          <p:spPr>
            <a:xfrm>
              <a:off x="2217975" y="2380675"/>
              <a:ext cx="7767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600">
                  <a:solidFill>
                    <a:srgbClr val="EFEFEF"/>
                  </a:solidFill>
                </a:rPr>
                <a:t>-50</a:t>
              </a:r>
              <a:endParaRPr sz="1600">
                <a:solidFill>
                  <a:srgbClr val="EFEFEF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000">
                  <a:solidFill>
                    <a:srgbClr val="EFEFEF"/>
                  </a:solidFill>
                </a:rPr>
                <a:t>47.46%</a:t>
              </a:r>
              <a:endParaRPr sz="1600">
                <a:solidFill>
                  <a:srgbClr val="EFEFEF"/>
                </a:solidFill>
              </a:endParaRPr>
            </a:p>
          </p:txBody>
        </p:sp>
        <p:sp>
          <p:nvSpPr>
            <p:cNvPr id="220" name="Google Shape;220;p26"/>
            <p:cNvSpPr txBox="1"/>
            <p:nvPr/>
          </p:nvSpPr>
          <p:spPr>
            <a:xfrm>
              <a:off x="2217975" y="3440375"/>
              <a:ext cx="7767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600">
                  <a:solidFill>
                    <a:srgbClr val="EFEFEF"/>
                  </a:solidFill>
                </a:rPr>
                <a:t>-105</a:t>
              </a:r>
              <a:endParaRPr sz="1600">
                <a:solidFill>
                  <a:srgbClr val="EFEFEF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000">
                  <a:solidFill>
                    <a:srgbClr val="EFEFEF"/>
                  </a:solidFill>
                </a:rPr>
                <a:t>49.15%</a:t>
              </a:r>
              <a:endParaRPr sz="1600">
                <a:solidFill>
                  <a:srgbClr val="EFEFEF"/>
                </a:solidFill>
              </a:endParaRPr>
            </a:p>
          </p:txBody>
        </p:sp>
        <p:sp>
          <p:nvSpPr>
            <p:cNvPr id="221" name="Google Shape;221;p26"/>
            <p:cNvSpPr txBox="1"/>
            <p:nvPr/>
          </p:nvSpPr>
          <p:spPr>
            <a:xfrm>
              <a:off x="2217975" y="4500075"/>
              <a:ext cx="7767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600">
                  <a:solidFill>
                    <a:srgbClr val="EFEFEF"/>
                  </a:solidFill>
                </a:rPr>
                <a:t>-147</a:t>
              </a:r>
              <a:endParaRPr sz="1600">
                <a:solidFill>
                  <a:srgbClr val="EFEFEF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000">
                  <a:solidFill>
                    <a:srgbClr val="EFEFEF"/>
                  </a:solidFill>
                </a:rPr>
                <a:t>50.85%</a:t>
              </a:r>
              <a:endParaRPr sz="1600">
                <a:solidFill>
                  <a:srgbClr val="EFEFEF"/>
                </a:solidFill>
              </a:endParaRPr>
            </a:p>
          </p:txBody>
        </p:sp>
      </p:grpSp>
      <p:sp>
        <p:nvSpPr>
          <p:cNvPr id="222" name="Google Shape;222;p26"/>
          <p:cNvSpPr/>
          <p:nvPr/>
        </p:nvSpPr>
        <p:spPr>
          <a:xfrm>
            <a:off x="2618200" y="572700"/>
            <a:ext cx="355800" cy="4148700"/>
          </a:xfrm>
          <a:prstGeom prst="leftBrace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26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24" name="Google Shape;224;p26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843900" y="3856750"/>
            <a:ext cx="1487805" cy="128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7"/>
          <p:cNvSpPr/>
          <p:nvPr/>
        </p:nvSpPr>
        <p:spPr>
          <a:xfrm>
            <a:off x="0" y="0"/>
            <a:ext cx="843900" cy="51435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27"/>
          <p:cNvSpPr/>
          <p:nvPr/>
        </p:nvSpPr>
        <p:spPr>
          <a:xfrm>
            <a:off x="3726775" y="0"/>
            <a:ext cx="5216400" cy="51435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27"/>
          <p:cNvSpPr txBox="1">
            <a:spLocks noGrp="1"/>
          </p:cNvSpPr>
          <p:nvPr>
            <p:ph type="title"/>
          </p:nvPr>
        </p:nvSpPr>
        <p:spPr>
          <a:xfrm rot="-5400000">
            <a:off x="-1741900" y="1904475"/>
            <a:ext cx="4832700" cy="11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/>
              <a:t>Custom CNN Model Results</a:t>
            </a:r>
            <a:endParaRPr dirty="0"/>
          </a:p>
        </p:txBody>
      </p:sp>
      <p:pic>
        <p:nvPicPr>
          <p:cNvPr id="232" name="Google Shape;23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0000" y="0"/>
            <a:ext cx="2734975" cy="111558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00000" y="1075725"/>
            <a:ext cx="2734975" cy="111558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99999" y="2200250"/>
            <a:ext cx="2734975" cy="1052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00000" y="3104300"/>
            <a:ext cx="2734975" cy="1052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00000" y="4157125"/>
            <a:ext cx="2734975" cy="97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2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334975" y="0"/>
            <a:ext cx="2826376" cy="1052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7"/>
          <p:cNvPicPr preferRelativeResize="0"/>
          <p:nvPr/>
        </p:nvPicPr>
        <p:blipFill rotWithShape="1">
          <a:blip r:embed="rId9">
            <a:alphaModFix/>
          </a:blip>
          <a:srcRect r="-11681" b="5704"/>
          <a:stretch/>
        </p:blipFill>
        <p:spPr>
          <a:xfrm>
            <a:off x="6334975" y="2138163"/>
            <a:ext cx="3156701" cy="989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2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334975" y="3137700"/>
            <a:ext cx="2826376" cy="9899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2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334973" y="4127627"/>
            <a:ext cx="2826376" cy="9899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27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334975" y="1052825"/>
            <a:ext cx="2826375" cy="1147875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27"/>
          <p:cNvSpPr/>
          <p:nvPr/>
        </p:nvSpPr>
        <p:spPr>
          <a:xfrm>
            <a:off x="2249050" y="409563"/>
            <a:ext cx="355800" cy="4148700"/>
          </a:xfrm>
          <a:prstGeom prst="leftBrace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3" name="Google Shape;243;p27"/>
          <p:cNvGrpSpPr/>
          <p:nvPr/>
        </p:nvGrpSpPr>
        <p:grpSpPr>
          <a:xfrm>
            <a:off x="2261075" y="353700"/>
            <a:ext cx="1338900" cy="4558875"/>
            <a:chOff x="1835775" y="341400"/>
            <a:chExt cx="1338900" cy="4558875"/>
          </a:xfrm>
        </p:grpSpPr>
        <p:sp>
          <p:nvSpPr>
            <p:cNvPr id="244" name="Google Shape;244;p27"/>
            <p:cNvSpPr txBox="1"/>
            <p:nvPr/>
          </p:nvSpPr>
          <p:spPr>
            <a:xfrm>
              <a:off x="2217975" y="341400"/>
              <a:ext cx="7767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600" dirty="0">
                  <a:solidFill>
                    <a:srgbClr val="EFEFEF"/>
                  </a:solidFill>
                </a:rPr>
                <a:t>67M</a:t>
              </a:r>
              <a:endParaRPr sz="1600" dirty="0">
                <a:solidFill>
                  <a:srgbClr val="EFEFEF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000" dirty="0">
                  <a:solidFill>
                    <a:srgbClr val="EFEFEF"/>
                  </a:solidFill>
                </a:rPr>
                <a:t>65.62%</a:t>
              </a:r>
              <a:endParaRPr sz="1000" dirty="0">
                <a:solidFill>
                  <a:srgbClr val="EFEFEF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000" dirty="0">
                  <a:solidFill>
                    <a:srgbClr val="FF0000"/>
                  </a:solidFill>
                </a:rPr>
                <a:t>44%</a:t>
              </a:r>
              <a:endParaRPr sz="1000" dirty="0">
                <a:solidFill>
                  <a:srgbClr val="FF0000"/>
                </a:solidFill>
              </a:endParaRPr>
            </a:p>
          </p:txBody>
        </p:sp>
        <p:sp>
          <p:nvSpPr>
            <p:cNvPr id="245" name="Google Shape;245;p27"/>
            <p:cNvSpPr txBox="1"/>
            <p:nvPr/>
          </p:nvSpPr>
          <p:spPr>
            <a:xfrm>
              <a:off x="1835775" y="1320975"/>
              <a:ext cx="13389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600" dirty="0">
                  <a:solidFill>
                    <a:srgbClr val="EFEFEF"/>
                  </a:solidFill>
                </a:rPr>
                <a:t>    34M</a:t>
              </a:r>
              <a:endParaRPr sz="1600" dirty="0">
                <a:solidFill>
                  <a:srgbClr val="EFEFEF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000" dirty="0">
                  <a:solidFill>
                    <a:srgbClr val="EFEFEF"/>
                  </a:solidFill>
                </a:rPr>
                <a:t>      62.25%</a:t>
              </a:r>
              <a:endParaRPr sz="1000" dirty="0">
                <a:solidFill>
                  <a:srgbClr val="EFEFEF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000" dirty="0">
                  <a:solidFill>
                    <a:srgbClr val="FF0000"/>
                  </a:solidFill>
                </a:rPr>
                <a:t>      </a:t>
              </a:r>
              <a:r>
                <a:rPr lang="en-US" altLang="zh-TW" sz="1000" dirty="0" smtClean="0">
                  <a:solidFill>
                    <a:srgbClr val="FF0000"/>
                  </a:solidFill>
                </a:rPr>
                <a:t>66.7</a:t>
              </a:r>
              <a:r>
                <a:rPr lang="zh-TW" sz="1000" dirty="0" smtClean="0">
                  <a:solidFill>
                    <a:srgbClr val="FF0000"/>
                  </a:solidFill>
                </a:rPr>
                <a:t>%</a:t>
              </a:r>
              <a:endParaRPr sz="1000" dirty="0">
                <a:solidFill>
                  <a:srgbClr val="FF0000"/>
                </a:solidFill>
              </a:endParaRPr>
            </a:p>
          </p:txBody>
        </p:sp>
        <p:sp>
          <p:nvSpPr>
            <p:cNvPr id="246" name="Google Shape;246;p27"/>
            <p:cNvSpPr txBox="1"/>
            <p:nvPr/>
          </p:nvSpPr>
          <p:spPr>
            <a:xfrm>
              <a:off x="2217975" y="2380675"/>
              <a:ext cx="7767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600">
                  <a:solidFill>
                    <a:srgbClr val="EFEFEF"/>
                  </a:solidFill>
                </a:rPr>
                <a:t>8.4M</a:t>
              </a:r>
              <a:endParaRPr sz="1600">
                <a:solidFill>
                  <a:srgbClr val="EFEFEF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000">
                  <a:solidFill>
                    <a:srgbClr val="EFEFEF"/>
                  </a:solidFill>
                </a:rPr>
                <a:t>53.12%</a:t>
              </a:r>
              <a:endParaRPr sz="1000">
                <a:solidFill>
                  <a:srgbClr val="EFEFEF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000">
                  <a:solidFill>
                    <a:srgbClr val="FF0000"/>
                  </a:solidFill>
                </a:rPr>
                <a:t>55.6%</a:t>
              </a:r>
              <a:endParaRPr sz="1000">
                <a:solidFill>
                  <a:srgbClr val="FF0000"/>
                </a:solidFill>
              </a:endParaRPr>
            </a:p>
          </p:txBody>
        </p:sp>
        <p:sp>
          <p:nvSpPr>
            <p:cNvPr id="247" name="Google Shape;247;p27"/>
            <p:cNvSpPr txBox="1"/>
            <p:nvPr/>
          </p:nvSpPr>
          <p:spPr>
            <a:xfrm>
              <a:off x="2217975" y="3440375"/>
              <a:ext cx="7767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600">
                  <a:solidFill>
                    <a:srgbClr val="EFEFEF"/>
                  </a:solidFill>
                </a:rPr>
                <a:t>16M</a:t>
              </a:r>
              <a:endParaRPr sz="1600">
                <a:solidFill>
                  <a:srgbClr val="EFEFEF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000">
                  <a:solidFill>
                    <a:srgbClr val="EFEFEF"/>
                  </a:solidFill>
                </a:rPr>
                <a:t>64.41%</a:t>
              </a:r>
              <a:endParaRPr sz="1000">
                <a:solidFill>
                  <a:srgbClr val="EFEFEF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000">
                  <a:solidFill>
                    <a:srgbClr val="FF0000"/>
                  </a:solidFill>
                </a:rPr>
                <a:t>55%</a:t>
              </a:r>
              <a:endParaRPr sz="1000">
                <a:solidFill>
                  <a:srgbClr val="FF0000"/>
                </a:solidFill>
              </a:endParaRPr>
            </a:p>
          </p:txBody>
        </p:sp>
        <p:sp>
          <p:nvSpPr>
            <p:cNvPr id="248" name="Google Shape;248;p27"/>
            <p:cNvSpPr txBox="1"/>
            <p:nvPr/>
          </p:nvSpPr>
          <p:spPr>
            <a:xfrm>
              <a:off x="2217975" y="4500075"/>
              <a:ext cx="7767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600">
                  <a:solidFill>
                    <a:srgbClr val="EFEFEF"/>
                  </a:solidFill>
                </a:rPr>
                <a:t>67M</a:t>
              </a:r>
              <a:endParaRPr sz="1600">
                <a:solidFill>
                  <a:srgbClr val="EFEFEF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000">
                  <a:solidFill>
                    <a:srgbClr val="EFEFEF"/>
                  </a:solidFill>
                </a:rPr>
                <a:t>65.62%</a:t>
              </a:r>
              <a:endParaRPr sz="1000">
                <a:solidFill>
                  <a:srgbClr val="EFEFEF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000">
                  <a:solidFill>
                    <a:srgbClr val="FF0000"/>
                  </a:solidFill>
                </a:rPr>
                <a:t>44%</a:t>
              </a:r>
              <a:endParaRPr sz="1000">
                <a:solidFill>
                  <a:srgbClr val="FF0000"/>
                </a:solidFill>
              </a:endParaRPr>
            </a:p>
          </p:txBody>
        </p:sp>
      </p:grpSp>
      <p:sp>
        <p:nvSpPr>
          <p:cNvPr id="249" name="Google Shape;249;p27"/>
          <p:cNvSpPr txBox="1"/>
          <p:nvPr/>
        </p:nvSpPr>
        <p:spPr>
          <a:xfrm>
            <a:off x="667525" y="2060625"/>
            <a:ext cx="17967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1"/>
                </a:solidFill>
              </a:rPr>
              <a:t>Params</a:t>
            </a:r>
            <a:endParaRPr sz="18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rgbClr val="F3F3F3"/>
                </a:solidFill>
              </a:rPr>
              <a:t>Validation </a:t>
            </a:r>
            <a:endParaRPr sz="1200">
              <a:solidFill>
                <a:srgbClr val="F3F3F3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rgbClr val="FF0000"/>
                </a:solidFill>
              </a:rPr>
              <a:t>Test</a:t>
            </a:r>
            <a:endParaRPr sz="1200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Model Architecture</a:t>
            </a:r>
            <a:endParaRPr/>
          </a:p>
        </p:txBody>
      </p:sp>
      <p:sp>
        <p:nvSpPr>
          <p:cNvPr id="255" name="Google Shape;255;p28"/>
          <p:cNvSpPr txBox="1"/>
          <p:nvPr/>
        </p:nvSpPr>
        <p:spPr>
          <a:xfrm>
            <a:off x="5662300" y="2285400"/>
            <a:ext cx="1618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D9D9D9"/>
                </a:solidFill>
              </a:rPr>
              <a:t>Custom</a:t>
            </a:r>
            <a:endParaRPr sz="1800">
              <a:solidFill>
                <a:srgbClr val="D9D9D9"/>
              </a:solidFill>
            </a:endParaRPr>
          </a:p>
        </p:txBody>
      </p:sp>
      <p:pic>
        <p:nvPicPr>
          <p:cNvPr id="256" name="Google Shape;25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5150" y="2028124"/>
            <a:ext cx="3646851" cy="1759025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57" name="Google Shape;257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44738" y="0"/>
            <a:ext cx="137772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28"/>
          <p:cNvSpPr txBox="1"/>
          <p:nvPr/>
        </p:nvSpPr>
        <p:spPr>
          <a:xfrm>
            <a:off x="1939325" y="1338925"/>
            <a:ext cx="1618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D9D9D9"/>
                </a:solidFill>
              </a:rPr>
              <a:t>ResNet50</a:t>
            </a:r>
            <a:endParaRPr sz="1800">
              <a:solidFill>
                <a:srgbClr val="D9D9D9"/>
              </a:solidFill>
            </a:endParaRPr>
          </a:p>
        </p:txBody>
      </p:sp>
      <p:sp>
        <p:nvSpPr>
          <p:cNvPr id="259" name="Google Shape;259;p28"/>
          <p:cNvSpPr txBox="1"/>
          <p:nvPr/>
        </p:nvSpPr>
        <p:spPr>
          <a:xfrm>
            <a:off x="476250" y="2958175"/>
            <a:ext cx="66906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2"/>
              </a:solidFill>
            </a:endParaRPr>
          </a:p>
        </p:txBody>
      </p:sp>
      <p:pic>
        <p:nvPicPr>
          <p:cNvPr id="260" name="Google Shape;260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64435" y="0"/>
            <a:ext cx="323980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9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Application </a:t>
            </a:r>
            <a:endParaRPr/>
          </a:p>
        </p:txBody>
      </p:sp>
      <p:pic>
        <p:nvPicPr>
          <p:cNvPr id="266" name="Google Shape;26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62850" y="3430075"/>
            <a:ext cx="1981150" cy="17134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Streamlit Demo</a:t>
            </a:r>
            <a:endParaRPr/>
          </a:p>
        </p:txBody>
      </p:sp>
      <p:pic>
        <p:nvPicPr>
          <p:cNvPr id="272" name="Google Shape;272;p30" title="DSPY_FP_demo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02825" y="1017725"/>
            <a:ext cx="6792845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Google Shape;277;p31"/>
          <p:cNvPicPr preferRelativeResize="0"/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44200" y="1401750"/>
            <a:ext cx="2340000" cy="23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Web Application</a:t>
            </a:r>
            <a:endParaRPr/>
          </a:p>
        </p:txBody>
      </p:sp>
      <p:sp>
        <p:nvSpPr>
          <p:cNvPr id="279" name="Google Shape;279;p3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202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EFEFEF"/>
                </a:solidFill>
              </a:rPr>
              <a:t>Disclaimer：</a:t>
            </a:r>
            <a:endParaRPr>
              <a:solidFill>
                <a:srgbClr val="EFEFEF"/>
              </a:solidFill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Non-Discriminatory Exposure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Training Data Size Impact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Class-Specific Visibility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 u="sng">
                <a:solidFill>
                  <a:schemeClr val="hlink"/>
                </a:solidFill>
                <a:hlinkClick r:id="rId5"/>
              </a:rPr>
              <a:t>Relevance to Document Content</a:t>
            </a:r>
            <a:endParaRPr>
              <a:solidFill>
                <a:srgbClr val="EFEFEF"/>
              </a:solidFill>
            </a:endParaRPr>
          </a:p>
        </p:txBody>
      </p:sp>
      <p:sp>
        <p:nvSpPr>
          <p:cNvPr id="280" name="Google Shape;280;p31"/>
          <p:cNvSpPr txBox="1"/>
          <p:nvPr/>
        </p:nvSpPr>
        <p:spPr>
          <a:xfrm>
            <a:off x="311700" y="3032375"/>
            <a:ext cx="5532600" cy="97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dirty="0">
                <a:solidFill>
                  <a:srgbClr val="EFEFEF"/>
                </a:solidFill>
              </a:rPr>
              <a:t>Web url：</a:t>
            </a:r>
            <a:r>
              <a:rPr lang="zh-TW" sz="1800" dirty="0">
                <a:solidFill>
                  <a:srgbClr val="FF0000"/>
                </a:solidFill>
              </a:rPr>
              <a:t>(</a:t>
            </a:r>
            <a:r>
              <a:rPr lang="zh-TW" sz="1800" i="1" dirty="0">
                <a:solidFill>
                  <a:srgbClr val="FF0000"/>
                </a:solidFill>
              </a:rPr>
              <a:t>Abandoned</a:t>
            </a:r>
            <a:r>
              <a:rPr lang="zh-TW" sz="1800" dirty="0">
                <a:solidFill>
                  <a:srgbClr val="FF0000"/>
                </a:solidFill>
              </a:rPr>
              <a:t>)</a:t>
            </a:r>
            <a:endParaRPr sz="1800" dirty="0">
              <a:solidFill>
                <a:srgbClr val="FF0000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EFEFEF"/>
              </a:buClr>
              <a:buSzPts val="1800"/>
              <a:buChar char="❏"/>
            </a:pPr>
            <a:r>
              <a:rPr lang="zh-TW" sz="1800" u="sng" strike="sngStrike" dirty="0">
                <a:solidFill>
                  <a:schemeClr val="accent5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https://dspysexualclassification.streamlit.app/</a:t>
            </a:r>
            <a:r>
              <a:rPr lang="zh-TW" sz="1800" strike="sngStrike" dirty="0">
                <a:solidFill>
                  <a:srgbClr val="EFEFEF"/>
                </a:solidFill>
              </a:rPr>
              <a:t> </a:t>
            </a:r>
            <a:endParaRPr strike="sngStrike" dirty="0"/>
          </a:p>
        </p:txBody>
      </p:sp>
      <p:pic>
        <p:nvPicPr>
          <p:cNvPr id="281" name="Google Shape;281;p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151825" y="1668900"/>
            <a:ext cx="1456225" cy="125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Outline</a:t>
            </a:r>
            <a:endParaRPr/>
          </a:p>
        </p:txBody>
      </p:sp>
      <p:sp>
        <p:nvSpPr>
          <p:cNvPr id="64" name="Google Shape;64;p14"/>
          <p:cNvSpPr txBox="1">
            <a:spLocks noGrp="1"/>
          </p:cNvSpPr>
          <p:nvPr>
            <p:ph type="body" idx="1"/>
          </p:nvPr>
        </p:nvSpPr>
        <p:spPr>
          <a:xfrm>
            <a:off x="206000" y="116422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/>
              <a:t>Introduction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/>
              <a:t>Data Preprocessing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/>
              <a:t>Modeling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/>
              <a:t>Application 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/>
              <a:t>Conclusion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/>
              <a:t>Q&amp;A and Discussion </a:t>
            </a:r>
            <a:endParaRPr/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6791025" y="2986550"/>
            <a:ext cx="2193625" cy="189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2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Conclusion</a:t>
            </a:r>
            <a:endParaRPr/>
          </a:p>
        </p:txBody>
      </p:sp>
      <p:pic>
        <p:nvPicPr>
          <p:cNvPr id="287" name="Google Shape;28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62850" y="3430063"/>
            <a:ext cx="1981150" cy="17134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Results</a:t>
            </a:r>
            <a:endParaRPr/>
          </a:p>
        </p:txBody>
      </p:sp>
      <p:sp>
        <p:nvSpPr>
          <p:cNvPr id="293" name="Google Shape;293;p3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zh-TW"/>
              <a:t>This project successfully distinguishes sexual orientation, achieving a </a:t>
            </a:r>
            <a:r>
              <a:rPr lang="zh-TW" u="sng"/>
              <a:t>validation accuracy of 56.3%</a:t>
            </a:r>
            <a:r>
              <a:rPr lang="zh-TW"/>
              <a:t> and a </a:t>
            </a:r>
            <a:r>
              <a:rPr lang="zh-TW" u="sng"/>
              <a:t>testing accuracy of 77.8%</a:t>
            </a:r>
            <a:r>
              <a:rPr lang="zh-TW"/>
              <a:t>, based on a dataset of 400 training images.</a:t>
            </a:r>
            <a:endParaRPr/>
          </a:p>
        </p:txBody>
      </p:sp>
      <p:cxnSp>
        <p:nvCxnSpPr>
          <p:cNvPr id="294" name="Google Shape;294;p33"/>
          <p:cNvCxnSpPr/>
          <p:nvPr/>
        </p:nvCxnSpPr>
        <p:spPr>
          <a:xfrm>
            <a:off x="608000" y="3696875"/>
            <a:ext cx="5199300" cy="0"/>
          </a:xfrm>
          <a:prstGeom prst="straightConnector1">
            <a:avLst/>
          </a:prstGeom>
          <a:noFill/>
          <a:ln w="762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5" name="Google Shape;295;p33"/>
          <p:cNvCxnSpPr/>
          <p:nvPr/>
        </p:nvCxnSpPr>
        <p:spPr>
          <a:xfrm>
            <a:off x="608000" y="3370175"/>
            <a:ext cx="0" cy="653400"/>
          </a:xfrm>
          <a:prstGeom prst="straightConnector1">
            <a:avLst/>
          </a:prstGeom>
          <a:noFill/>
          <a:ln w="762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6" name="Google Shape;296;p33"/>
          <p:cNvCxnSpPr/>
          <p:nvPr/>
        </p:nvCxnSpPr>
        <p:spPr>
          <a:xfrm>
            <a:off x="5807300" y="3370175"/>
            <a:ext cx="0" cy="653400"/>
          </a:xfrm>
          <a:prstGeom prst="straightConnector1">
            <a:avLst/>
          </a:prstGeom>
          <a:noFill/>
          <a:ln w="762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7" name="Google Shape;297;p33"/>
          <p:cNvCxnSpPr/>
          <p:nvPr/>
        </p:nvCxnSpPr>
        <p:spPr>
          <a:xfrm>
            <a:off x="4346800" y="3689900"/>
            <a:ext cx="0" cy="342600"/>
          </a:xfrm>
          <a:prstGeom prst="straightConnector1">
            <a:avLst/>
          </a:prstGeom>
          <a:noFill/>
          <a:ln w="762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8" name="Google Shape;298;p33"/>
          <p:cNvSpPr txBox="1"/>
          <p:nvPr/>
        </p:nvSpPr>
        <p:spPr>
          <a:xfrm>
            <a:off x="608000" y="3186725"/>
            <a:ext cx="5199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lt2"/>
                </a:solidFill>
              </a:rPr>
              <a:t>Dataset : 400 images</a:t>
            </a:r>
            <a:endParaRPr sz="1800">
              <a:solidFill>
                <a:schemeClr val="lt2"/>
              </a:solidFill>
            </a:endParaRPr>
          </a:p>
        </p:txBody>
      </p:sp>
      <p:sp>
        <p:nvSpPr>
          <p:cNvPr id="299" name="Google Shape;299;p33"/>
          <p:cNvSpPr txBox="1"/>
          <p:nvPr/>
        </p:nvSpPr>
        <p:spPr>
          <a:xfrm>
            <a:off x="608000" y="3745325"/>
            <a:ext cx="3745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lt2"/>
                </a:solidFill>
              </a:rPr>
              <a:t>Training : 320 images</a:t>
            </a:r>
            <a:endParaRPr sz="1800">
              <a:solidFill>
                <a:schemeClr val="lt2"/>
              </a:solidFill>
            </a:endParaRPr>
          </a:p>
        </p:txBody>
      </p:sp>
      <p:sp>
        <p:nvSpPr>
          <p:cNvPr id="300" name="Google Shape;300;p33"/>
          <p:cNvSpPr txBox="1"/>
          <p:nvPr/>
        </p:nvSpPr>
        <p:spPr>
          <a:xfrm>
            <a:off x="4346800" y="3696875"/>
            <a:ext cx="14535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lt2"/>
                </a:solidFill>
              </a:rPr>
              <a:t>Validation : 80 images</a:t>
            </a:r>
            <a:endParaRPr sz="1800">
              <a:solidFill>
                <a:schemeClr val="lt2"/>
              </a:solidFill>
            </a:endParaRPr>
          </a:p>
        </p:txBody>
      </p:sp>
      <p:cxnSp>
        <p:nvCxnSpPr>
          <p:cNvPr id="301" name="Google Shape;301;p33"/>
          <p:cNvCxnSpPr/>
          <p:nvPr/>
        </p:nvCxnSpPr>
        <p:spPr>
          <a:xfrm>
            <a:off x="6687950" y="3689900"/>
            <a:ext cx="1202100" cy="0"/>
          </a:xfrm>
          <a:prstGeom prst="straightConnector1">
            <a:avLst/>
          </a:prstGeom>
          <a:noFill/>
          <a:ln w="762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2" name="Google Shape;302;p33"/>
          <p:cNvCxnSpPr/>
          <p:nvPr/>
        </p:nvCxnSpPr>
        <p:spPr>
          <a:xfrm>
            <a:off x="6687950" y="3456650"/>
            <a:ext cx="0" cy="466500"/>
          </a:xfrm>
          <a:prstGeom prst="straightConnector1">
            <a:avLst/>
          </a:prstGeom>
          <a:noFill/>
          <a:ln w="762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3" name="Google Shape;303;p33"/>
          <p:cNvCxnSpPr/>
          <p:nvPr/>
        </p:nvCxnSpPr>
        <p:spPr>
          <a:xfrm>
            <a:off x="7890050" y="3456650"/>
            <a:ext cx="0" cy="466500"/>
          </a:xfrm>
          <a:prstGeom prst="straightConnector1">
            <a:avLst/>
          </a:prstGeom>
          <a:noFill/>
          <a:ln w="762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4" name="Google Shape;304;p33"/>
          <p:cNvSpPr txBox="1"/>
          <p:nvPr/>
        </p:nvSpPr>
        <p:spPr>
          <a:xfrm>
            <a:off x="6687950" y="3689900"/>
            <a:ext cx="1202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lt2"/>
                </a:solidFill>
              </a:rPr>
              <a:t>Testing : 9 images</a:t>
            </a:r>
            <a:endParaRPr sz="1800">
              <a:solidFill>
                <a:schemeClr val="lt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4"/>
          <p:cNvSpPr txBox="1">
            <a:spLocks noGrp="1"/>
          </p:cNvSpPr>
          <p:nvPr>
            <p:ph type="ctrTitle"/>
          </p:nvPr>
        </p:nvSpPr>
        <p:spPr>
          <a:xfrm>
            <a:off x="311708" y="11688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b="1"/>
              <a:t>Q&amp;A and Discussion </a:t>
            </a:r>
            <a:endParaRPr b="1"/>
          </a:p>
        </p:txBody>
      </p:sp>
      <p:sp>
        <p:nvSpPr>
          <p:cNvPr id="310" name="Google Shape;310;p34"/>
          <p:cNvSpPr txBox="1">
            <a:spLocks noGrp="1"/>
          </p:cNvSpPr>
          <p:nvPr>
            <p:ph type="subTitle" idx="1"/>
          </p:nvPr>
        </p:nvSpPr>
        <p:spPr>
          <a:xfrm>
            <a:off x="391500" y="3271025"/>
            <a:ext cx="8361000" cy="81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zh-TW" sz="1540" b="1">
                <a:solidFill>
                  <a:srgbClr val="ADADAD"/>
                </a:solidFill>
              </a:rPr>
              <a:t>Thanks for your attention</a:t>
            </a:r>
            <a:endParaRPr sz="1540" b="1">
              <a:solidFill>
                <a:srgbClr val="ADADAD"/>
              </a:solidFill>
            </a:endParaRPr>
          </a:p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endParaRPr sz="100">
              <a:solidFill>
                <a:srgbClr val="ADADAD"/>
              </a:solidFill>
            </a:endParaRPr>
          </a:p>
        </p:txBody>
      </p:sp>
      <p:pic>
        <p:nvPicPr>
          <p:cNvPr id="311" name="Google Shape;31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595825"/>
            <a:ext cx="1779825" cy="154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Introduction</a:t>
            </a:r>
            <a:endParaRPr/>
          </a:p>
        </p:txBody>
      </p:sp>
      <p:pic>
        <p:nvPicPr>
          <p:cNvPr id="71" name="Google Shape;71;p15"/>
          <p:cNvPicPr preferRelativeResize="0"/>
          <p:nvPr/>
        </p:nvPicPr>
        <p:blipFill rotWithShape="1">
          <a:blip r:embed="rId3">
            <a:alphaModFix/>
          </a:blip>
          <a:srcRect b="8223"/>
          <a:stretch/>
        </p:blipFill>
        <p:spPr>
          <a:xfrm flipH="1">
            <a:off x="3978100" y="1709300"/>
            <a:ext cx="1981150" cy="157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Project Introduction</a:t>
            </a:r>
            <a:endParaRPr/>
          </a:p>
        </p:txBody>
      </p:sp>
      <p:sp>
        <p:nvSpPr>
          <p:cNvPr id="77" name="Google Shape;77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908">
                <a:solidFill>
                  <a:srgbClr val="EFEFEF"/>
                </a:solidFill>
              </a:rPr>
              <a:t>Purpose：</a:t>
            </a:r>
            <a:endParaRPr sz="1908">
              <a:solidFill>
                <a:srgbClr val="EFEFEF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908"/>
              <a:t>To determine if sexual orientation can be correctly identified through face features</a:t>
            </a:r>
            <a:endParaRPr sz="1908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908">
                <a:solidFill>
                  <a:srgbClr val="EFEFEF"/>
                </a:solidFill>
              </a:rPr>
              <a:t>Image Source：</a:t>
            </a:r>
            <a:endParaRPr sz="1908">
              <a:solidFill>
                <a:srgbClr val="EFEFEF"/>
              </a:solidFill>
            </a:endParaRPr>
          </a:p>
          <a:p>
            <a:pPr marL="457200" lvl="0" indent="-340677" algn="l" rtl="0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zh-TW" sz="1908"/>
              <a:t>Public dating and relationship website</a:t>
            </a:r>
            <a:endParaRPr sz="1908"/>
          </a:p>
          <a:p>
            <a:pPr marL="457200" lvl="0" indent="-340677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TW" sz="1908"/>
              <a:t>Public Figure</a:t>
            </a:r>
            <a:endParaRPr sz="1908"/>
          </a:p>
          <a:p>
            <a:pPr marL="457200" lvl="0" indent="-340677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TW" sz="1908"/>
              <a:t>Team members’ friends</a:t>
            </a:r>
            <a:endParaRPr sz="1908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908">
                <a:solidFill>
                  <a:srgbClr val="EFEFEF"/>
                </a:solidFill>
              </a:rPr>
              <a:t>Date Size：</a:t>
            </a:r>
            <a:endParaRPr sz="1908">
              <a:solidFill>
                <a:srgbClr val="EFEFEF"/>
              </a:solidFill>
            </a:endParaRPr>
          </a:p>
          <a:p>
            <a:pPr marL="457200" lvl="0" indent="-340677" algn="l" rtl="0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zh-TW" sz="1908"/>
              <a:t>Training：200  images for like guys, 200 images for like girls</a:t>
            </a:r>
            <a:endParaRPr sz="1908"/>
          </a:p>
          <a:p>
            <a:pPr marL="457200" lvl="0" indent="-340677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TW" sz="1908"/>
              <a:t>Testing：9 images from members</a:t>
            </a:r>
            <a:endParaRPr sz="1908"/>
          </a:p>
        </p:txBody>
      </p:sp>
      <p:pic>
        <p:nvPicPr>
          <p:cNvPr id="78" name="Google Shape;7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40250" y="2101975"/>
            <a:ext cx="1892050" cy="189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Related Work</a:t>
            </a:r>
            <a:endParaRPr/>
          </a:p>
        </p:txBody>
      </p:sp>
      <p:sp>
        <p:nvSpPr>
          <p:cNvPr id="84" name="Google Shape;84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64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EFEFEF"/>
                </a:solidFill>
              </a:rPr>
              <a:t>Research Organization：</a:t>
            </a:r>
            <a:endParaRPr>
              <a:solidFill>
                <a:srgbClr val="EFEFEF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zh-TW"/>
              <a:t>Stanford University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EFEFEF"/>
                </a:solidFill>
              </a:rPr>
              <a:t>Research Name：</a:t>
            </a:r>
            <a:endParaRPr>
              <a:solidFill>
                <a:srgbClr val="EFEFEF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zh-TW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Deep Neural Networks Are More Accurate Than Humans at Detecting Sexual Orientation From Facial Images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zh-TW"/>
              <a:t>(Journal of Personality and Social Psychology, 2018)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908">
                <a:solidFill>
                  <a:srgbClr val="EFEFEF"/>
                </a:solidFill>
              </a:rPr>
              <a:t>Results：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/>
              <a:t>Distinguish between gay and heterosexual men in 81% of cases, and in 71% of cases for women. (from 35,326 training images, myPersonality.org)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/>
          <p:nvPr/>
        </p:nvSpPr>
        <p:spPr>
          <a:xfrm>
            <a:off x="6600839" y="3363200"/>
            <a:ext cx="2130000" cy="883800"/>
          </a:xfrm>
          <a:prstGeom prst="chevron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 b="1">
                <a:solidFill>
                  <a:schemeClr val="dk1"/>
                </a:solidFill>
              </a:rPr>
              <a:t>Web</a:t>
            </a:r>
            <a:endParaRPr sz="1200" b="1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 b="1">
                <a:solidFill>
                  <a:schemeClr val="dk1"/>
                </a:solidFill>
              </a:rPr>
              <a:t>Application</a:t>
            </a:r>
            <a:endParaRPr sz="1200" b="1">
              <a:solidFill>
                <a:schemeClr val="dk1"/>
              </a:solidFill>
            </a:endParaRPr>
          </a:p>
        </p:txBody>
      </p:sp>
      <p:sp>
        <p:nvSpPr>
          <p:cNvPr id="90" name="Google Shape;90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Project Flow</a:t>
            </a:r>
            <a:endParaRPr/>
          </a:p>
        </p:txBody>
      </p:sp>
      <p:sp>
        <p:nvSpPr>
          <p:cNvPr id="91" name="Google Shape;91;p18"/>
          <p:cNvSpPr/>
          <p:nvPr/>
        </p:nvSpPr>
        <p:spPr>
          <a:xfrm>
            <a:off x="5079696" y="3363200"/>
            <a:ext cx="2130000" cy="883800"/>
          </a:xfrm>
          <a:prstGeom prst="chevron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 b="1">
                <a:solidFill>
                  <a:schemeClr val="dk1"/>
                </a:solidFill>
              </a:rPr>
              <a:t>Results Analysis</a:t>
            </a:r>
            <a:endParaRPr sz="1200" b="1">
              <a:solidFill>
                <a:schemeClr val="dk1"/>
              </a:solidFill>
            </a:endParaRPr>
          </a:p>
        </p:txBody>
      </p:sp>
      <p:sp>
        <p:nvSpPr>
          <p:cNvPr id="92" name="Google Shape;92;p18"/>
          <p:cNvSpPr/>
          <p:nvPr/>
        </p:nvSpPr>
        <p:spPr>
          <a:xfrm>
            <a:off x="3519961" y="3363200"/>
            <a:ext cx="2130000" cy="883800"/>
          </a:xfrm>
          <a:prstGeom prst="chevron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 b="1">
                <a:solidFill>
                  <a:schemeClr val="dk1"/>
                </a:solidFill>
              </a:rPr>
              <a:t>Model Evaluation</a:t>
            </a:r>
            <a:endParaRPr sz="1200" b="1">
              <a:solidFill>
                <a:schemeClr val="dk1"/>
              </a:solidFill>
            </a:endParaRPr>
          </a:p>
        </p:txBody>
      </p:sp>
      <p:sp>
        <p:nvSpPr>
          <p:cNvPr id="93" name="Google Shape;93;p18"/>
          <p:cNvSpPr/>
          <p:nvPr/>
        </p:nvSpPr>
        <p:spPr>
          <a:xfrm>
            <a:off x="4806874" y="1604750"/>
            <a:ext cx="2130000" cy="883800"/>
          </a:xfrm>
          <a:prstGeom prst="chevron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 b="1">
                <a:solidFill>
                  <a:schemeClr val="dk1"/>
                </a:solidFill>
              </a:rPr>
              <a:t>Model Training</a:t>
            </a:r>
            <a:endParaRPr sz="1200" b="1">
              <a:solidFill>
                <a:schemeClr val="dk1"/>
              </a:solidFill>
            </a:endParaRPr>
          </a:p>
        </p:txBody>
      </p:sp>
      <p:sp>
        <p:nvSpPr>
          <p:cNvPr id="94" name="Google Shape;94;p18"/>
          <p:cNvSpPr/>
          <p:nvPr/>
        </p:nvSpPr>
        <p:spPr>
          <a:xfrm>
            <a:off x="3285748" y="1604750"/>
            <a:ext cx="2130000" cy="883800"/>
          </a:xfrm>
          <a:prstGeom prst="chevron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 b="1">
                <a:solidFill>
                  <a:schemeClr val="dk1"/>
                </a:solidFill>
              </a:rPr>
              <a:t>Model Building</a:t>
            </a:r>
            <a:endParaRPr sz="1200" b="1">
              <a:solidFill>
                <a:schemeClr val="dk1"/>
              </a:solidFill>
            </a:endParaRPr>
          </a:p>
        </p:txBody>
      </p:sp>
      <p:sp>
        <p:nvSpPr>
          <p:cNvPr id="95" name="Google Shape;95;p18"/>
          <p:cNvSpPr/>
          <p:nvPr/>
        </p:nvSpPr>
        <p:spPr>
          <a:xfrm>
            <a:off x="1753188" y="1604750"/>
            <a:ext cx="2130000" cy="883800"/>
          </a:xfrm>
          <a:prstGeom prst="chevron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 b="1">
                <a:solidFill>
                  <a:schemeClr val="dk1"/>
                </a:solidFill>
              </a:rPr>
              <a:t>Data</a:t>
            </a:r>
            <a:endParaRPr sz="1200" b="1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 b="1">
                <a:solidFill>
                  <a:schemeClr val="dk1"/>
                </a:solidFill>
              </a:rPr>
              <a:t>Preprocessing</a:t>
            </a:r>
            <a:endParaRPr sz="1200" b="1">
              <a:solidFill>
                <a:schemeClr val="dk1"/>
              </a:solidFill>
            </a:endParaRPr>
          </a:p>
        </p:txBody>
      </p:sp>
      <p:sp>
        <p:nvSpPr>
          <p:cNvPr id="96" name="Google Shape;96;p18"/>
          <p:cNvSpPr/>
          <p:nvPr/>
        </p:nvSpPr>
        <p:spPr>
          <a:xfrm>
            <a:off x="232025" y="1604750"/>
            <a:ext cx="2044800" cy="883800"/>
          </a:xfrm>
          <a:prstGeom prst="chevron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 b="1">
                <a:solidFill>
                  <a:schemeClr val="dk1"/>
                </a:solidFill>
              </a:rPr>
              <a:t>Data Collection</a:t>
            </a:r>
            <a:endParaRPr sz="1200" b="1">
              <a:solidFill>
                <a:schemeClr val="dk1"/>
              </a:solidFill>
            </a:endParaRPr>
          </a:p>
        </p:txBody>
      </p:sp>
      <p:cxnSp>
        <p:nvCxnSpPr>
          <p:cNvPr id="97" name="Google Shape;97;p18"/>
          <p:cNvCxnSpPr>
            <a:stCxn id="93" idx="3"/>
            <a:endCxn id="92" idx="1"/>
          </p:cNvCxnSpPr>
          <p:nvPr/>
        </p:nvCxnSpPr>
        <p:spPr>
          <a:xfrm flipH="1">
            <a:off x="3961774" y="2046650"/>
            <a:ext cx="2975100" cy="1758600"/>
          </a:xfrm>
          <a:prstGeom prst="curvedConnector5">
            <a:avLst>
              <a:gd name="adj1" fmla="val -8004"/>
              <a:gd name="adj2" fmla="val 43709"/>
              <a:gd name="adj3" fmla="val 122854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98" name="Google Shape;98;p18"/>
          <p:cNvGrpSpPr/>
          <p:nvPr/>
        </p:nvGrpSpPr>
        <p:grpSpPr>
          <a:xfrm>
            <a:off x="394100" y="1435400"/>
            <a:ext cx="7861225" cy="3006825"/>
            <a:chOff x="394100" y="1435400"/>
            <a:chExt cx="7861225" cy="3006825"/>
          </a:xfrm>
        </p:grpSpPr>
        <p:sp>
          <p:nvSpPr>
            <p:cNvPr id="99" name="Google Shape;99;p18"/>
            <p:cNvSpPr/>
            <p:nvPr/>
          </p:nvSpPr>
          <p:spPr>
            <a:xfrm>
              <a:off x="394100" y="1435400"/>
              <a:ext cx="1423200" cy="97800"/>
            </a:xfrm>
            <a:prstGeom prst="flowChartAlternateProcess">
              <a:avLst/>
            </a:prstGeom>
            <a:solidFill>
              <a:srgbClr val="9FC5E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18"/>
            <p:cNvSpPr/>
            <p:nvPr/>
          </p:nvSpPr>
          <p:spPr>
            <a:xfrm>
              <a:off x="2015475" y="1435400"/>
              <a:ext cx="1423200" cy="97800"/>
            </a:xfrm>
            <a:prstGeom prst="flowChartAlternateProcess">
              <a:avLst/>
            </a:prstGeom>
            <a:solidFill>
              <a:srgbClr val="B6D7A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18"/>
            <p:cNvSpPr/>
            <p:nvPr/>
          </p:nvSpPr>
          <p:spPr>
            <a:xfrm>
              <a:off x="3578725" y="1435400"/>
              <a:ext cx="1423200" cy="97800"/>
            </a:xfrm>
            <a:prstGeom prst="flowChartAlternateProcess">
              <a:avLst/>
            </a:prstGeom>
            <a:solidFill>
              <a:srgbClr val="FFE599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8"/>
            <p:cNvSpPr/>
            <p:nvPr/>
          </p:nvSpPr>
          <p:spPr>
            <a:xfrm>
              <a:off x="5141975" y="1435400"/>
              <a:ext cx="1423200" cy="97800"/>
            </a:xfrm>
            <a:prstGeom prst="flowChartAlternateProcess">
              <a:avLst/>
            </a:prstGeom>
            <a:solidFill>
              <a:srgbClr val="9FC5E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18"/>
            <p:cNvSpPr/>
            <p:nvPr/>
          </p:nvSpPr>
          <p:spPr>
            <a:xfrm>
              <a:off x="3718775" y="3195225"/>
              <a:ext cx="1423200" cy="97800"/>
            </a:xfrm>
            <a:prstGeom prst="flowChartAlternateProcess">
              <a:avLst/>
            </a:prstGeom>
            <a:solidFill>
              <a:srgbClr val="9FC5E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18"/>
            <p:cNvSpPr/>
            <p:nvPr/>
          </p:nvSpPr>
          <p:spPr>
            <a:xfrm>
              <a:off x="5299925" y="3195225"/>
              <a:ext cx="1423200" cy="97800"/>
            </a:xfrm>
            <a:prstGeom prst="flowChartAlternateProcess">
              <a:avLst/>
            </a:prstGeom>
            <a:solidFill>
              <a:srgbClr val="9FC5E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18"/>
            <p:cNvSpPr/>
            <p:nvPr/>
          </p:nvSpPr>
          <p:spPr>
            <a:xfrm>
              <a:off x="6832125" y="3195225"/>
              <a:ext cx="1423200" cy="97800"/>
            </a:xfrm>
            <a:prstGeom prst="flowChartAlternateProcess">
              <a:avLst/>
            </a:prstGeom>
            <a:solidFill>
              <a:srgbClr val="EA9999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18"/>
            <p:cNvSpPr/>
            <p:nvPr/>
          </p:nvSpPr>
          <p:spPr>
            <a:xfrm>
              <a:off x="555050" y="3075575"/>
              <a:ext cx="180000" cy="180000"/>
            </a:xfrm>
            <a:prstGeom prst="flowChartAlternateProcess">
              <a:avLst/>
            </a:prstGeom>
            <a:solidFill>
              <a:srgbClr val="9FC5E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18"/>
            <p:cNvSpPr/>
            <p:nvPr/>
          </p:nvSpPr>
          <p:spPr>
            <a:xfrm>
              <a:off x="555050" y="3439400"/>
              <a:ext cx="180000" cy="180000"/>
            </a:xfrm>
            <a:prstGeom prst="flowChartAlternateProcess">
              <a:avLst/>
            </a:prstGeom>
            <a:solidFill>
              <a:srgbClr val="B6D7A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8"/>
            <p:cNvSpPr/>
            <p:nvPr/>
          </p:nvSpPr>
          <p:spPr>
            <a:xfrm>
              <a:off x="555050" y="3803225"/>
              <a:ext cx="180000" cy="180000"/>
            </a:xfrm>
            <a:prstGeom prst="flowChartAlternateProcess">
              <a:avLst/>
            </a:prstGeom>
            <a:solidFill>
              <a:srgbClr val="FFE599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8"/>
            <p:cNvSpPr/>
            <p:nvPr/>
          </p:nvSpPr>
          <p:spPr>
            <a:xfrm>
              <a:off x="555050" y="4167050"/>
              <a:ext cx="180000" cy="180000"/>
            </a:xfrm>
            <a:prstGeom prst="flowChartAlternateProcess">
              <a:avLst/>
            </a:prstGeom>
            <a:solidFill>
              <a:srgbClr val="EA9999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8"/>
            <p:cNvSpPr txBox="1"/>
            <p:nvPr/>
          </p:nvSpPr>
          <p:spPr>
            <a:xfrm>
              <a:off x="767000" y="2997575"/>
              <a:ext cx="1050300" cy="33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800">
                  <a:solidFill>
                    <a:srgbClr val="D9D9D9"/>
                  </a:solidFill>
                </a:rPr>
                <a:t>All</a:t>
              </a:r>
              <a:endParaRPr sz="1800">
                <a:solidFill>
                  <a:srgbClr val="D9D9D9"/>
                </a:solidFill>
              </a:endParaRPr>
            </a:p>
          </p:txBody>
        </p:sp>
        <p:sp>
          <p:nvSpPr>
            <p:cNvPr id="111" name="Google Shape;111;p18"/>
            <p:cNvSpPr txBox="1"/>
            <p:nvPr/>
          </p:nvSpPr>
          <p:spPr>
            <a:xfrm>
              <a:off x="767000" y="3361400"/>
              <a:ext cx="1050300" cy="33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800">
                  <a:solidFill>
                    <a:srgbClr val="D9D9D9"/>
                  </a:solidFill>
                </a:rPr>
                <a:t>政霖</a:t>
              </a:r>
              <a:endParaRPr sz="1800">
                <a:solidFill>
                  <a:srgbClr val="D9D9D9"/>
                </a:solidFill>
              </a:endParaRPr>
            </a:p>
          </p:txBody>
        </p:sp>
        <p:sp>
          <p:nvSpPr>
            <p:cNvPr id="112" name="Google Shape;112;p18"/>
            <p:cNvSpPr txBox="1"/>
            <p:nvPr/>
          </p:nvSpPr>
          <p:spPr>
            <a:xfrm>
              <a:off x="767000" y="3725225"/>
              <a:ext cx="1050300" cy="33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800">
                  <a:solidFill>
                    <a:srgbClr val="D9D9D9"/>
                  </a:solidFill>
                </a:rPr>
                <a:t>姿霖</a:t>
              </a:r>
              <a:endParaRPr sz="1800">
                <a:solidFill>
                  <a:srgbClr val="D9D9D9"/>
                </a:solidFill>
              </a:endParaRPr>
            </a:p>
          </p:txBody>
        </p:sp>
        <p:sp>
          <p:nvSpPr>
            <p:cNvPr id="113" name="Google Shape;113;p18"/>
            <p:cNvSpPr txBox="1"/>
            <p:nvPr/>
          </p:nvSpPr>
          <p:spPr>
            <a:xfrm>
              <a:off x="767000" y="4106225"/>
              <a:ext cx="1050300" cy="33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800">
                  <a:solidFill>
                    <a:srgbClr val="D9D9D9"/>
                  </a:solidFill>
                </a:rPr>
                <a:t>靖鎧</a:t>
              </a:r>
              <a:endParaRPr sz="1800">
                <a:solidFill>
                  <a:srgbClr val="D9D9D9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000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1000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9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Data Preprocessing</a:t>
            </a:r>
            <a:endParaRPr/>
          </a:p>
        </p:txBody>
      </p:sp>
      <p:pic>
        <p:nvPicPr>
          <p:cNvPr id="119" name="Google Shape;11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62850" y="3430775"/>
            <a:ext cx="1981150" cy="17127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Configurations Comparison</a:t>
            </a:r>
            <a:endParaRPr/>
          </a:p>
        </p:txBody>
      </p:sp>
      <p:sp>
        <p:nvSpPr>
          <p:cNvPr id="125" name="Google Shape;125;p20"/>
          <p:cNvSpPr txBox="1">
            <a:spLocks noGrp="1"/>
          </p:cNvSpPr>
          <p:nvPr>
            <p:ph type="body" idx="1"/>
          </p:nvPr>
        </p:nvSpPr>
        <p:spPr>
          <a:xfrm>
            <a:off x="387900" y="10000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zh-TW">
                <a:solidFill>
                  <a:srgbClr val="CCCCCC"/>
                </a:solidFill>
              </a:rPr>
              <a:t>Raw Data ⇨ Resize Resolution(256*256) ⇨ Gray Scale ⇨ Face Detection ⇨ Crop</a:t>
            </a:r>
            <a:endParaRPr>
              <a:solidFill>
                <a:srgbClr val="CCCCCC"/>
              </a:solidFill>
            </a:endParaRPr>
          </a:p>
        </p:txBody>
      </p:sp>
      <p:sp>
        <p:nvSpPr>
          <p:cNvPr id="126" name="Google Shape;126;p20"/>
          <p:cNvSpPr/>
          <p:nvPr/>
        </p:nvSpPr>
        <p:spPr>
          <a:xfrm>
            <a:off x="445200" y="1516100"/>
            <a:ext cx="1108200" cy="97800"/>
          </a:xfrm>
          <a:prstGeom prst="flowChartAlternateProcess">
            <a:avLst/>
          </a:prstGeom>
          <a:solidFill>
            <a:srgbClr val="9FC5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20"/>
          <p:cNvSpPr/>
          <p:nvPr/>
        </p:nvSpPr>
        <p:spPr>
          <a:xfrm>
            <a:off x="445200" y="1715050"/>
            <a:ext cx="1108200" cy="97800"/>
          </a:xfrm>
          <a:prstGeom prst="flowChartAlternateProcess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20"/>
          <p:cNvSpPr/>
          <p:nvPr/>
        </p:nvSpPr>
        <p:spPr>
          <a:xfrm>
            <a:off x="4924350" y="1715050"/>
            <a:ext cx="1298400" cy="97800"/>
          </a:xfrm>
          <a:prstGeom prst="flowChartAlternateProcess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20"/>
          <p:cNvSpPr/>
          <p:nvPr/>
        </p:nvSpPr>
        <p:spPr>
          <a:xfrm>
            <a:off x="445200" y="1914000"/>
            <a:ext cx="4292700" cy="97800"/>
          </a:xfrm>
          <a:prstGeom prst="flowChartAlternateProcess">
            <a:avLst/>
          </a:prstGeom>
          <a:solidFill>
            <a:srgbClr val="D5A6B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20"/>
          <p:cNvSpPr/>
          <p:nvPr/>
        </p:nvSpPr>
        <p:spPr>
          <a:xfrm>
            <a:off x="6449900" y="1914000"/>
            <a:ext cx="2370300" cy="97800"/>
          </a:xfrm>
          <a:prstGeom prst="flowChartAlternateProcess">
            <a:avLst/>
          </a:prstGeom>
          <a:solidFill>
            <a:srgbClr val="D5A6B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20"/>
          <p:cNvSpPr/>
          <p:nvPr/>
        </p:nvSpPr>
        <p:spPr>
          <a:xfrm>
            <a:off x="445200" y="2112950"/>
            <a:ext cx="8375100" cy="97800"/>
          </a:xfrm>
          <a:prstGeom prst="flowChartAlternateProcess">
            <a:avLst/>
          </a:prstGeom>
          <a:solidFill>
            <a:srgbClr val="FFE5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32" name="Google Shape;132;p20"/>
          <p:cNvCxnSpPr/>
          <p:nvPr/>
        </p:nvCxnSpPr>
        <p:spPr>
          <a:xfrm>
            <a:off x="1642600" y="1380700"/>
            <a:ext cx="3600" cy="900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3" name="Google Shape;133;p20"/>
          <p:cNvCxnSpPr/>
          <p:nvPr/>
        </p:nvCxnSpPr>
        <p:spPr>
          <a:xfrm>
            <a:off x="4831550" y="1380700"/>
            <a:ext cx="3600" cy="900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4" name="Google Shape;134;p20"/>
          <p:cNvCxnSpPr/>
          <p:nvPr/>
        </p:nvCxnSpPr>
        <p:spPr>
          <a:xfrm>
            <a:off x="6321375" y="1380700"/>
            <a:ext cx="3600" cy="900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5" name="Google Shape;135;p20"/>
          <p:cNvCxnSpPr/>
          <p:nvPr/>
        </p:nvCxnSpPr>
        <p:spPr>
          <a:xfrm>
            <a:off x="8173325" y="1380700"/>
            <a:ext cx="3600" cy="900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6" name="Google Shape;136;p20"/>
          <p:cNvSpPr txBox="1"/>
          <p:nvPr/>
        </p:nvSpPr>
        <p:spPr>
          <a:xfrm>
            <a:off x="144300" y="1364900"/>
            <a:ext cx="300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①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37" name="Google Shape;137;p20"/>
          <p:cNvSpPr txBox="1"/>
          <p:nvPr/>
        </p:nvSpPr>
        <p:spPr>
          <a:xfrm>
            <a:off x="144300" y="1563850"/>
            <a:ext cx="300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②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38" name="Google Shape;138;p20"/>
          <p:cNvSpPr txBox="1"/>
          <p:nvPr/>
        </p:nvSpPr>
        <p:spPr>
          <a:xfrm>
            <a:off x="144300" y="1762800"/>
            <a:ext cx="300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③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39" name="Google Shape;139;p20"/>
          <p:cNvSpPr txBox="1"/>
          <p:nvPr/>
        </p:nvSpPr>
        <p:spPr>
          <a:xfrm>
            <a:off x="144300" y="1961750"/>
            <a:ext cx="300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④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40" name="Google Shape;14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1576" y="2464300"/>
            <a:ext cx="7140851" cy="24973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1" name="Google Shape;141;p20"/>
          <p:cNvGrpSpPr/>
          <p:nvPr/>
        </p:nvGrpSpPr>
        <p:grpSpPr>
          <a:xfrm>
            <a:off x="3293669" y="2468950"/>
            <a:ext cx="3767705" cy="2497500"/>
            <a:chOff x="3293775" y="2468950"/>
            <a:chExt cx="3740400" cy="2497500"/>
          </a:xfrm>
        </p:grpSpPr>
        <p:sp>
          <p:nvSpPr>
            <p:cNvPr id="142" name="Google Shape;142;p20"/>
            <p:cNvSpPr/>
            <p:nvPr/>
          </p:nvSpPr>
          <p:spPr>
            <a:xfrm>
              <a:off x="3293775" y="2468950"/>
              <a:ext cx="1231800" cy="2497500"/>
            </a:xfrm>
            <a:prstGeom prst="rect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0"/>
            <p:cNvSpPr/>
            <p:nvPr/>
          </p:nvSpPr>
          <p:spPr>
            <a:xfrm>
              <a:off x="5802375" y="2468950"/>
              <a:ext cx="1231800" cy="2497500"/>
            </a:xfrm>
            <a:prstGeom prst="rect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1"/>
          <p:cNvSpPr/>
          <p:nvPr/>
        </p:nvSpPr>
        <p:spPr>
          <a:xfrm>
            <a:off x="0" y="1362150"/>
            <a:ext cx="9144000" cy="30162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Final Processing</a:t>
            </a:r>
            <a:endParaRPr/>
          </a:p>
        </p:txBody>
      </p:sp>
      <p:pic>
        <p:nvPicPr>
          <p:cNvPr id="150" name="Google Shape;15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9500" y="2159750"/>
            <a:ext cx="2160000" cy="21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99000" y="2159750"/>
            <a:ext cx="2160000" cy="21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84000" y="2159747"/>
            <a:ext cx="2160000" cy="21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2159738"/>
            <a:ext cx="2160000" cy="21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1"/>
          <p:cNvSpPr/>
          <p:nvPr/>
        </p:nvSpPr>
        <p:spPr>
          <a:xfrm>
            <a:off x="2067075" y="2983250"/>
            <a:ext cx="402900" cy="5130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21"/>
          <p:cNvSpPr/>
          <p:nvPr/>
        </p:nvSpPr>
        <p:spPr>
          <a:xfrm>
            <a:off x="4424575" y="2983250"/>
            <a:ext cx="402900" cy="5130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21"/>
          <p:cNvSpPr/>
          <p:nvPr/>
        </p:nvSpPr>
        <p:spPr>
          <a:xfrm>
            <a:off x="6782075" y="2983250"/>
            <a:ext cx="402900" cy="5130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21"/>
          <p:cNvSpPr txBox="1"/>
          <p:nvPr/>
        </p:nvSpPr>
        <p:spPr>
          <a:xfrm>
            <a:off x="0" y="1522225"/>
            <a:ext cx="914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1">
                <a:solidFill>
                  <a:schemeClr val="lt1"/>
                </a:solidFill>
              </a:rPr>
              <a:t>Raw Data ⇨ Resize Resolution(256*256) ⇨ Gray Scale ⇨ Face Detection ⇨ Crop</a:t>
            </a:r>
            <a:endParaRPr sz="1800" b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580</Words>
  <Application>Microsoft Office PowerPoint</Application>
  <PresentationFormat>如螢幕大小 (16:9)</PresentationFormat>
  <Paragraphs>124</Paragraphs>
  <Slides>22</Slides>
  <Notes>22</Notes>
  <HiddenSlides>0</HiddenSlides>
  <MMClips>0</MMClips>
  <ScaleCrop>false</ScaleCrop>
  <HeadingPairs>
    <vt:vector size="6" baseType="variant">
      <vt:variant>
        <vt:lpstr>使用字型</vt:lpstr>
      </vt:variant>
      <vt:variant>
        <vt:i4>2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22</vt:i4>
      </vt:variant>
    </vt:vector>
  </HeadingPairs>
  <TitlesOfParts>
    <vt:vector size="25" baseType="lpstr">
      <vt:lpstr>Microsoft JhengHei</vt:lpstr>
      <vt:lpstr>Arial</vt:lpstr>
      <vt:lpstr>Simple Dark</vt:lpstr>
      <vt:lpstr>以人臉五官預測性取向</vt:lpstr>
      <vt:lpstr>Outline</vt:lpstr>
      <vt:lpstr>Introduction</vt:lpstr>
      <vt:lpstr>Project Introduction</vt:lpstr>
      <vt:lpstr>Related Work</vt:lpstr>
      <vt:lpstr>Project Flow</vt:lpstr>
      <vt:lpstr>Data Preprocessing</vt:lpstr>
      <vt:lpstr>Configurations Comparison</vt:lpstr>
      <vt:lpstr>Final Processing</vt:lpstr>
      <vt:lpstr>Modeling</vt:lpstr>
      <vt:lpstr>Model Evaluation</vt:lpstr>
      <vt:lpstr>PowerPoint 簡報</vt:lpstr>
      <vt:lpstr>PowerPoint 簡報</vt:lpstr>
      <vt:lpstr>Transfer Learning Results</vt:lpstr>
      <vt:lpstr>Custom CNN Model Results</vt:lpstr>
      <vt:lpstr>Model Architecture</vt:lpstr>
      <vt:lpstr>Application </vt:lpstr>
      <vt:lpstr>Streamlit Demo</vt:lpstr>
      <vt:lpstr>Web Application</vt:lpstr>
      <vt:lpstr>Conclusion</vt:lpstr>
      <vt:lpstr>Results</vt:lpstr>
      <vt:lpstr>Q&amp;A and Discussion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以人臉五官預測性取向</dc:title>
  <cp:lastModifiedBy>政霖 吳</cp:lastModifiedBy>
  <cp:revision>1</cp:revision>
  <dcterms:modified xsi:type="dcterms:W3CDTF">2023-12-26T16:30:39Z</dcterms:modified>
</cp:coreProperties>
</file>